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1" d="100"/>
          <a:sy n="71" d="100"/>
        </p:scale>
        <p:origin x="606" y="4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859125"/>
            <a:ext cx="7309500" cy="83096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b="1" i="0" dirty="0">
                <a:solidFill>
                  <a:srgbClr val="000000"/>
                </a:solidFill>
                <a:effectLst/>
                <a:highlight>
                  <a:srgbClr val="FFFFFF"/>
                </a:highlight>
                <a:latin typeface="Helvetica Neue"/>
              </a:rPr>
              <a:t>The purpose</a:t>
            </a:r>
            <a:r>
              <a:rPr lang="en-US" b="0" i="0" dirty="0">
                <a:solidFill>
                  <a:srgbClr val="000000"/>
                </a:solidFill>
                <a:effectLst/>
                <a:highlight>
                  <a:srgbClr val="FFFFFF"/>
                </a:highlight>
                <a:latin typeface="Helvetica Neue"/>
              </a:rPr>
              <a:t> of this project is to </a:t>
            </a:r>
            <a:r>
              <a:rPr lang="en-US" b="0" i="0" dirty="0" err="1">
                <a:solidFill>
                  <a:srgbClr val="000000"/>
                </a:solidFill>
                <a:effectLst/>
                <a:highlight>
                  <a:srgbClr val="FFFFFF"/>
                </a:highlight>
                <a:latin typeface="Helvetica Neue"/>
              </a:rPr>
              <a:t>demostrate</a:t>
            </a:r>
            <a:r>
              <a:rPr lang="en-US" b="0" i="0" dirty="0">
                <a:solidFill>
                  <a:srgbClr val="000000"/>
                </a:solidFill>
                <a:effectLst/>
                <a:highlight>
                  <a:srgbClr val="FFFFFF"/>
                </a:highlight>
                <a:latin typeface="Helvetica Neue"/>
              </a:rPr>
              <a:t> knowledge of how to prepare, create, and analyze A/B tests. Your A/B test results should aim to find ways to generate more revenue for taxi cab drivers.</a:t>
            </a:r>
            <a:endParaRPr dirty="0">
              <a:solidFill>
                <a:schemeClr val="dk2"/>
              </a:solidFill>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AU" sz="1600" b="1" dirty="0">
                  <a:latin typeface="Google Sans SemiBold"/>
                  <a:ea typeface="Google Sans SemiBold"/>
                  <a:cs typeface="Google Sans SemiBold"/>
                  <a:sym typeface="Google Sans SemiBold"/>
                </a:rPr>
                <a:t>Title </a:t>
              </a:r>
              <a:endParaRPr lang="en-AU" sz="1900" dirty="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AU" b="1" dirty="0">
                  <a:solidFill>
                    <a:srgbClr val="000000"/>
                  </a:solidFill>
                  <a:latin typeface="Roboto"/>
                  <a:ea typeface="Roboto"/>
                  <a:cs typeface="Roboto"/>
                  <a:sym typeface="Roboto"/>
                </a:rPr>
                <a:t>Course 4 </a:t>
              </a:r>
              <a:r>
                <a:rPr lang="en-AU" b="1" dirty="0" err="1">
                  <a:solidFill>
                    <a:srgbClr val="000000"/>
                  </a:solidFill>
                  <a:latin typeface="Roboto"/>
                  <a:ea typeface="Roboto"/>
                  <a:cs typeface="Roboto"/>
                  <a:sym typeface="Roboto"/>
                </a:rPr>
                <a:t>Automatidata</a:t>
              </a:r>
              <a:r>
                <a:rPr lang="en-AU" b="1" dirty="0">
                  <a:solidFill>
                    <a:srgbClr val="000000"/>
                  </a:solidFill>
                  <a:latin typeface="Roboto"/>
                  <a:ea typeface="Roboto"/>
                  <a:cs typeface="Roboto"/>
                  <a:sym typeface="Roboto"/>
                </a:rPr>
                <a:t> project</a:t>
              </a:r>
              <a:endParaRPr b="1"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206A5EA4-094C-B4A8-FEEB-FA29B975FCC3}"/>
              </a:ext>
            </a:extLst>
          </p:cNvPr>
          <p:cNvSpPr txBox="1"/>
          <p:nvPr/>
        </p:nvSpPr>
        <p:spPr>
          <a:xfrm>
            <a:off x="153625" y="4123895"/>
            <a:ext cx="3035400" cy="5047536"/>
          </a:xfrm>
          <a:prstGeom prst="rect">
            <a:avLst/>
          </a:prstGeom>
          <a:noFill/>
        </p:spPr>
        <p:txBody>
          <a:bodyPr wrap="square" rtlCol="0">
            <a:spAutoFit/>
          </a:bodyPr>
          <a:lstStyle/>
          <a:p>
            <a:r>
              <a:rPr lang="en-US" dirty="0"/>
              <a:t>We conclude that the hypothesis test that there is a difference in the average fare amount between customers who use credit cards and customers who use cash to generate more revenue. This project requires an assumption that passengers were forced to pay one way or the other, and that once informed of this requirement, they always complied with it. The data was not collected this way; so, an assumption had to be made to randomly group data entries to perform an A/B test. This dataset does not account for other likely explanations. For example, riders might not carry lots of cash, so it's easier to pay for longer/farther trips with a credit card. In other words, it's far more likely that fare amount determines payment type, rather than vice versa. </a:t>
            </a:r>
            <a:endParaRPr lang="en-AU" dirty="0"/>
          </a:p>
        </p:txBody>
      </p:sp>
      <p:pic>
        <p:nvPicPr>
          <p:cNvPr id="8" name="Picture 7" descr="A computer screen shot of text&#10;&#10;Description automatically generated">
            <a:extLst>
              <a:ext uri="{FF2B5EF4-FFF2-40B4-BE49-F238E27FC236}">
                <a16:creationId xmlns:a16="http://schemas.microsoft.com/office/drawing/2014/main" id="{0EF08CFE-5ECC-DDDF-5263-B6083A4DFCAF}"/>
              </a:ext>
            </a:extLst>
          </p:cNvPr>
          <p:cNvPicPr>
            <a:picLocks noChangeAspect="1"/>
          </p:cNvPicPr>
          <p:nvPr/>
        </p:nvPicPr>
        <p:blipFill>
          <a:blip r:embed="rId3"/>
          <a:stretch>
            <a:fillRect/>
          </a:stretch>
        </p:blipFill>
        <p:spPr>
          <a:xfrm>
            <a:off x="3189026" y="4304289"/>
            <a:ext cx="4408100" cy="2854737"/>
          </a:xfrm>
          <a:prstGeom prst="rect">
            <a:avLst/>
          </a:prstGeom>
        </p:spPr>
      </p:pic>
      <p:sp>
        <p:nvSpPr>
          <p:cNvPr id="10" name="TextBox 9">
            <a:extLst>
              <a:ext uri="{FF2B5EF4-FFF2-40B4-BE49-F238E27FC236}">
                <a16:creationId xmlns:a16="http://schemas.microsoft.com/office/drawing/2014/main" id="{BB143927-1DDD-7F0D-65C3-C1ADA2899AC9}"/>
              </a:ext>
            </a:extLst>
          </p:cNvPr>
          <p:cNvSpPr txBox="1"/>
          <p:nvPr/>
        </p:nvSpPr>
        <p:spPr>
          <a:xfrm>
            <a:off x="3886200" y="8030817"/>
            <a:ext cx="2353529" cy="307777"/>
          </a:xfrm>
          <a:prstGeom prst="rect">
            <a:avLst/>
          </a:prstGeom>
          <a:noFill/>
        </p:spPr>
        <p:txBody>
          <a:bodyPr wrap="none" rtlCol="0">
            <a:spAutoFit/>
          </a:bodyPr>
          <a:lstStyle/>
          <a:p>
            <a:r>
              <a:rPr lang="en-AU" dirty="0"/>
              <a:t>Refer from the Key Insights</a:t>
            </a:r>
          </a:p>
        </p:txBody>
      </p:sp>
      <p:sp>
        <p:nvSpPr>
          <p:cNvPr id="3" name="TextBox 2">
            <a:extLst>
              <a:ext uri="{FF2B5EF4-FFF2-40B4-BE49-F238E27FC236}">
                <a16:creationId xmlns:a16="http://schemas.microsoft.com/office/drawing/2014/main" id="{B1858CDB-389D-A20B-285C-09E5B1C246D4}"/>
              </a:ext>
            </a:extLst>
          </p:cNvPr>
          <p:cNvSpPr txBox="1"/>
          <p:nvPr/>
        </p:nvSpPr>
        <p:spPr>
          <a:xfrm>
            <a:off x="3408504" y="8371211"/>
            <a:ext cx="4384534" cy="738664"/>
          </a:xfrm>
          <a:prstGeom prst="rect">
            <a:avLst/>
          </a:prstGeom>
          <a:noFill/>
        </p:spPr>
        <p:txBody>
          <a:bodyPr wrap="none" rtlCol="0">
            <a:spAutoFit/>
          </a:bodyPr>
          <a:lstStyle/>
          <a:p>
            <a:r>
              <a:rPr lang="en-AU" dirty="0"/>
              <a:t>NOTE: For the TikTok and Wave cases,</a:t>
            </a:r>
          </a:p>
          <a:p>
            <a:r>
              <a:rPr lang="en-AU" dirty="0"/>
              <a:t>your Key insights, Details and Steps depends on the </a:t>
            </a:r>
          </a:p>
          <a:p>
            <a:r>
              <a:rPr lang="en-AU" dirty="0"/>
              <a:t>Research task. (Refer to exemplar for each cases)</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233</Words>
  <Application>Microsoft Office PowerPoint</Application>
  <PresentationFormat>Custom</PresentationFormat>
  <Paragraphs>9</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Arial</vt:lpstr>
      <vt:lpstr>Calibri</vt:lpstr>
      <vt:lpstr>PT Sans Narrow</vt:lpstr>
      <vt:lpstr>Google Sans</vt:lpstr>
      <vt:lpstr>Lato</vt:lpstr>
      <vt:lpstr>Helvetica Neue</vt:lpstr>
      <vt:lpstr>Google Sans SemiBold</vt:lpstr>
      <vt:lpstr>Work Sans</vt:lpstr>
      <vt:lpstr>Roboto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MICHAEL LE</cp:lastModifiedBy>
  <cp:revision>4</cp:revision>
  <dcterms:modified xsi:type="dcterms:W3CDTF">2024-07-29T11:47:36Z</dcterms:modified>
</cp:coreProperties>
</file>